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9" r:id="rId2"/>
    <p:sldId id="273" r:id="rId3"/>
    <p:sldId id="282" r:id="rId4"/>
    <p:sldId id="287" r:id="rId5"/>
    <p:sldId id="290" r:id="rId6"/>
    <p:sldId id="292" r:id="rId7"/>
    <p:sldId id="291" r:id="rId8"/>
    <p:sldId id="280" r:id="rId9"/>
    <p:sldId id="293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 Almhana" initials="JA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2"/>
  </p:normalViewPr>
  <p:slideViewPr>
    <p:cSldViewPr snapToGrid="0" snapToObjects="1">
      <p:cViewPr varScale="1">
        <p:scale>
          <a:sx n="74" d="100"/>
          <a:sy n="74" d="100"/>
        </p:scale>
        <p:origin x="149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D2D48F-5113-4C22-81AE-7DC85D1B1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E921BC-5DF2-41C9-8F74-86E223022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75FBFA-0634-40C0-8925-81DE80E6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68EE6E-97AD-4487-B171-E56BBBCE3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6236D4-14C5-4C98-A39C-2341AA7F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2699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A45574-643A-4C32-AB9B-B154A54E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D03BFF-B835-47C7-92BA-6FBFC3009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577995-DDE6-4B0E-A690-052DAD60C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4166CD-0D23-4797-84BE-16B2A75A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B09063-FA42-4099-A1F0-9985ABE8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09605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B9827F-4C1F-4414-857A-6346A822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3E2BF41-98AC-4CBC-9DF0-FA910B967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0993E0-53CE-4833-9B6A-6D0B9CD0B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A01B69-4E1C-4A89-B8A5-8E274680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872864-A72A-49F8-AE8D-259317D7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7369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8C98E2-7C9E-4A96-866D-58C4DF260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CBED88-8060-443E-8222-BE470FB86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F02D99-2BB2-4746-99A0-D9881773F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C6D400-4E29-4602-B6BE-2165AED5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19F36E-0C13-4BC0-9077-A8A074C5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142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B20064-9302-4D62-87A1-11A3C0642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D2EBF0-47EE-4393-8AF7-D4323927C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C75485-B130-4ED3-92A5-C40C9A75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EAAF08-9287-45AA-A19B-8FDAE7B0F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AD11DE-ECE9-42C9-B966-ADECDBE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610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EEA32-3424-43B9-A9EF-42F314D9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218773-9680-4FD3-85E2-15FCC29B9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9C040D-9985-41AA-BC82-E2B6C9170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61C7EE-F324-4D6A-9315-2992FB99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E5ED387-F772-4732-92A5-D2436E6B0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8FA2A-6A21-4196-8B8C-23C29BE7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4669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B8A86-B49C-4D1D-8F7F-6FBC16494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6775E9-2D34-4CD5-9EDB-495996902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09029E-BE91-4ACA-BBED-907F54053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850EE0-65FF-4B36-B13E-EF72F1DBE4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9F90D6B-E156-4CB0-873B-908F3B66A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F66C11-9B90-45C1-90C7-3D11856FC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F4E9BC-58E4-44A3-B03B-E1CF895F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3D3032-B71F-4D25-A1D4-13231F74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8888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D4CF0B-ECC7-4770-9E40-089E99543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A8283CF-D337-4427-A013-68084553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FCD9B5-4F69-447F-AC6C-E9E7A54E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525DE6-84BD-45C5-A9C0-27F24D333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7048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3935CAC-B21A-43AE-BD0A-5E53E960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A8D154-C2BF-4063-BD16-DC4E26BA3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77C111-2D0D-4BF9-B490-CF345B05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92474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1D267-2852-4AA3-BA2E-90B66552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AE83B4-E111-4824-88B3-47428F463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ABC5E-854D-4B00-B5A7-E21E808CE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0B764C-2D92-401F-9F58-BF2A9F87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0AB3A8-CDBB-49CF-8AFB-0DFE46633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B1D93B-450F-45B0-8BE4-C891F6AA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788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0B3352-9095-4644-9EE7-E3797F21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FA879B5-FF95-4DC8-815B-8E7FBBBAC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0F6F37-2CF5-4027-B0AC-E34B4C09A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EC4C1A-324E-47CD-A9C6-D3B18B65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701186B-E4FC-4298-B06A-81D029E81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523DE-D381-4B8F-9FBC-CD4E5982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467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2CB8FA-70A5-440E-80D9-3A8E2494D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913DC4-E2F5-4410-8275-D2C30A97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73427-98E8-4CFE-96C3-EA56494A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841E3-9B91-45E3-BDDD-712C35DF4439}" type="datetimeFigureOut">
              <a:rPr lang="fr-CA" smtClean="0"/>
              <a:t>2020-11-17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8CF6AC-DD76-4E16-9BEA-31B358B14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FBB525-7FBE-4480-BAFB-476EB7C1A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166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sz="2700" dirty="0">
                <a:solidFill>
                  <a:srgbClr val="C00000"/>
                </a:solidFill>
              </a:rPr>
              <a:t>Simplification des fonctions non parfaitement définies</a:t>
            </a:r>
            <a:br>
              <a:rPr lang="fr-CA" sz="2700" dirty="0">
                <a:solidFill>
                  <a:srgbClr val="C00000"/>
                </a:solidFill>
              </a:rPr>
            </a:br>
            <a:r>
              <a:rPr lang="fr-CA" sz="2200" dirty="0">
                <a:solidFill>
                  <a:srgbClr val="C00000"/>
                </a:solidFill>
              </a:rPr>
              <a:t>f(</a:t>
            </a:r>
            <a:r>
              <a:rPr lang="fr-CA" sz="2200" dirty="0" err="1">
                <a:solidFill>
                  <a:srgbClr val="C00000"/>
                </a:solidFill>
              </a:rPr>
              <a:t>a,b,c</a:t>
            </a:r>
            <a:r>
              <a:rPr lang="fr-CA" sz="2200" dirty="0">
                <a:solidFill>
                  <a:srgbClr val="C00000"/>
                </a:solidFill>
              </a:rPr>
              <a:t>)=∑(0,2,3,7+∆(7)</a:t>
            </a:r>
            <a:br>
              <a:rPr lang="fr-CA" sz="2200" dirty="0">
                <a:solidFill>
                  <a:srgbClr val="C00000"/>
                </a:solidFill>
              </a:rPr>
            </a:br>
            <a:r>
              <a:rPr lang="fr-CA" sz="2200" dirty="0">
                <a:solidFill>
                  <a:srgbClr val="C00000"/>
                </a:solidFill>
              </a:rPr>
              <a:t>a: manger </a:t>
            </a:r>
            <a:r>
              <a:rPr lang="fr-CA" sz="2200" dirty="0" err="1">
                <a:solidFill>
                  <a:srgbClr val="C00000"/>
                </a:solidFill>
              </a:rPr>
              <a:t>manger</a:t>
            </a:r>
            <a:r>
              <a:rPr lang="fr-CA" sz="2200" dirty="0">
                <a:solidFill>
                  <a:srgbClr val="C00000"/>
                </a:solidFill>
              </a:rPr>
              <a:t> homard</a:t>
            </a:r>
            <a:br>
              <a:rPr lang="fr-CA" sz="2200" dirty="0">
                <a:solidFill>
                  <a:srgbClr val="C00000"/>
                </a:solidFill>
              </a:rPr>
            </a:br>
            <a:r>
              <a:rPr lang="fr-CA" sz="2200" dirty="0">
                <a:solidFill>
                  <a:srgbClr val="C00000"/>
                </a:solidFill>
              </a:rPr>
              <a:t>b: boire de la bière</a:t>
            </a:r>
            <a:br>
              <a:rPr lang="fr-CA" sz="2200" dirty="0">
                <a:solidFill>
                  <a:srgbClr val="C00000"/>
                </a:solidFill>
              </a:rPr>
            </a:br>
            <a:r>
              <a:rPr lang="fr-CA" sz="2200" dirty="0">
                <a:solidFill>
                  <a:srgbClr val="C00000"/>
                </a:solidFill>
              </a:rPr>
              <a:t>d:médicamment</a:t>
            </a:r>
            <a:br>
              <a:rPr lang="fr-CA" sz="2200" dirty="0">
                <a:solidFill>
                  <a:srgbClr val="C00000"/>
                </a:solidFill>
              </a:rPr>
            </a:br>
            <a:endParaRPr lang="fr-CA" sz="2200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au 10">
            <a:extLst>
              <a:ext uri="{FF2B5EF4-FFF2-40B4-BE49-F238E27FC236}">
                <a16:creationId xmlns:a16="http://schemas.microsoft.com/office/drawing/2014/main" id="{8CEC7FA9-1121-4A9D-9581-70F223EAE5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4119492"/>
              </p:ext>
            </p:extLst>
          </p:nvPr>
        </p:nvGraphicFramePr>
        <p:xfrm>
          <a:off x="7545456" y="1871870"/>
          <a:ext cx="3692387" cy="22063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25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737282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663576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664536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86576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6827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24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2400" kern="1200" dirty="0" err="1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692055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2400" b="0" dirty="0"/>
                    </a:p>
                    <a:p>
                      <a:endParaRPr lang="fr-CA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700618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  <p:graphicFrame>
        <p:nvGraphicFramePr>
          <p:cNvPr id="5" name="Tableau 10">
            <a:extLst>
              <a:ext uri="{FF2B5EF4-FFF2-40B4-BE49-F238E27FC236}">
                <a16:creationId xmlns:a16="http://schemas.microsoft.com/office/drawing/2014/main" id="{7CD1EEC1-4607-47F1-A54F-F2CA10B7F4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008358"/>
              </p:ext>
            </p:extLst>
          </p:nvPr>
        </p:nvGraphicFramePr>
        <p:xfrm>
          <a:off x="1331016" y="1820521"/>
          <a:ext cx="1789871" cy="3686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464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303464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303464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879479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</a:tblGrid>
              <a:tr h="3624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F(</a:t>
                      </a:r>
                      <a:r>
                        <a:rPr lang="fr-CA" sz="14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a,b,c</a:t>
                      </a:r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77646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400" b="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400" b="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  <a:p>
                      <a:endParaRPr lang="fr-CA" sz="14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77646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32659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403606"/>
                  </a:ext>
                </a:extLst>
              </a:tr>
              <a:tr h="31832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866693"/>
                  </a:ext>
                </a:extLst>
              </a:tr>
              <a:tr h="417949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88288"/>
                  </a:ext>
                </a:extLst>
              </a:tr>
              <a:tr h="329832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0842086"/>
                  </a:ext>
                </a:extLst>
              </a:tr>
              <a:tr h="35273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55595"/>
                  </a:ext>
                </a:extLst>
              </a:tr>
              <a:tr h="582839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110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57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325" y="412410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406117"/>
              </p:ext>
            </p:extLst>
          </p:nvPr>
        </p:nvGraphicFramePr>
        <p:xfrm>
          <a:off x="6400800" y="2140984"/>
          <a:ext cx="3735510" cy="2412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5261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648943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7287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1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18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32C34BF-1759-403D-B45E-4E329CE3148E}"/>
              </a:ext>
            </a:extLst>
          </p:cNvPr>
          <p:cNvSpPr/>
          <p:nvPr/>
        </p:nvSpPr>
        <p:spPr>
          <a:xfrm>
            <a:off x="1035325" y="4543838"/>
            <a:ext cx="4877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dirty="0"/>
              <a:t>f(</a:t>
            </a:r>
            <a:r>
              <a:rPr lang="fr-CA" dirty="0" err="1"/>
              <a:t>a,b,c,d</a:t>
            </a:r>
            <a:r>
              <a:rPr lang="fr-CA" dirty="0"/>
              <a:t>)=∏ (                                                                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2967AB-C7AB-44B1-AF4C-E67BFB0B77EA}"/>
              </a:ext>
            </a:extLst>
          </p:cNvPr>
          <p:cNvSpPr/>
          <p:nvPr/>
        </p:nvSpPr>
        <p:spPr>
          <a:xfrm>
            <a:off x="1035325" y="2129496"/>
            <a:ext cx="4877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dirty="0"/>
              <a:t>f(</a:t>
            </a:r>
            <a:r>
              <a:rPr lang="fr-CA" dirty="0" err="1"/>
              <a:t>a,b,c,d</a:t>
            </a:r>
            <a:r>
              <a:rPr lang="fr-CA" dirty="0"/>
              <a:t>)=∑ (                                                                )</a:t>
            </a:r>
          </a:p>
        </p:txBody>
      </p:sp>
    </p:spTree>
    <p:extLst>
      <p:ext uri="{BB962C8B-B14F-4D97-AF65-F5344CB8AC3E}">
        <p14:creationId xmlns:p14="http://schemas.microsoft.com/office/powerpoint/2010/main" val="2499808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767D5-FECC-4278-9054-E736CCE2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de Karnaugh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Deux variables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FFFD17-8DA6-4660-B915-9F4E2E7CD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Deux variables: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r>
              <a:rPr lang="fr-CA" sz="2000" dirty="0"/>
              <a:t>f(</a:t>
            </a:r>
            <a:r>
              <a:rPr lang="fr-CA" sz="2000" dirty="0" err="1"/>
              <a:t>a,b</a:t>
            </a:r>
            <a:r>
              <a:rPr lang="fr-CA" sz="2000" dirty="0"/>
              <a:t>)= ∑ (m0,m2,m3)= ∑ (0,3)+</a:t>
            </a:r>
            <a:r>
              <a:rPr lang="fr-CA" sz="2000" dirty="0">
                <a:solidFill>
                  <a:srgbClr val="C00000"/>
                </a:solidFill>
              </a:rPr>
              <a:t>∆(2)</a:t>
            </a:r>
            <a:endParaRPr lang="fr-CA" sz="2000" dirty="0"/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0278055D-98F5-4460-9CF6-32365B67D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30689"/>
              </p:ext>
            </p:extLst>
          </p:nvPr>
        </p:nvGraphicFramePr>
        <p:xfrm>
          <a:off x="1282148" y="2489750"/>
          <a:ext cx="2857500" cy="1111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1013">
                  <a:extLst>
                    <a:ext uri="{9D8B030D-6E8A-4147-A177-3AD203B41FA5}">
                      <a16:colId xmlns:a16="http://schemas.microsoft.com/office/drawing/2014/main" val="2095596963"/>
                    </a:ext>
                  </a:extLst>
                </a:gridCol>
                <a:gridCol w="953305">
                  <a:extLst>
                    <a:ext uri="{9D8B030D-6E8A-4147-A177-3AD203B41FA5}">
                      <a16:colId xmlns:a16="http://schemas.microsoft.com/office/drawing/2014/main" val="3262555280"/>
                    </a:ext>
                  </a:extLst>
                </a:gridCol>
                <a:gridCol w="1253182">
                  <a:extLst>
                    <a:ext uri="{9D8B030D-6E8A-4147-A177-3AD203B41FA5}">
                      <a16:colId xmlns:a16="http://schemas.microsoft.com/office/drawing/2014/main" val="133791933"/>
                    </a:ext>
                  </a:extLst>
                </a:gridCol>
              </a:tblGrid>
              <a:tr h="404329">
                <a:tc>
                  <a:txBody>
                    <a:bodyPr/>
                    <a:lstStyle/>
                    <a:p>
                      <a:r>
                        <a:rPr lang="fr-CA" sz="1600" dirty="0"/>
                        <a:t>a\b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825053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38544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873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267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767D5-FECC-4278-9054-E736CCE2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de Karnaugh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Deux variables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FFFD17-8DA6-4660-B915-9F4E2E7CD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Deux variables: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r>
              <a:rPr lang="fr-CA" sz="2000" dirty="0"/>
              <a:t>f(</a:t>
            </a:r>
            <a:r>
              <a:rPr lang="fr-CA" sz="2000" dirty="0" err="1"/>
              <a:t>a,b</a:t>
            </a:r>
            <a:r>
              <a:rPr lang="fr-CA" sz="2000" dirty="0"/>
              <a:t>)= ∑ (m0,m2,m3)= ∑ (1,2,3)+</a:t>
            </a:r>
            <a:r>
              <a:rPr lang="fr-CA" sz="2200" dirty="0">
                <a:solidFill>
                  <a:srgbClr val="C00000"/>
                </a:solidFill>
                <a:latin typeface="Calibri Light" panose="020F0302020204030204"/>
                <a:ea typeface="+mj-ea"/>
                <a:cs typeface="+mj-cs"/>
              </a:rPr>
              <a:t> ∆(0)</a:t>
            </a:r>
            <a:endParaRPr lang="fr-CA" sz="2000" dirty="0"/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0278055D-98F5-4460-9CF6-32365B67D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810037"/>
              </p:ext>
            </p:extLst>
          </p:nvPr>
        </p:nvGraphicFramePr>
        <p:xfrm>
          <a:off x="1282148" y="2489750"/>
          <a:ext cx="2857500" cy="1111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1013">
                  <a:extLst>
                    <a:ext uri="{9D8B030D-6E8A-4147-A177-3AD203B41FA5}">
                      <a16:colId xmlns:a16="http://schemas.microsoft.com/office/drawing/2014/main" val="2095596963"/>
                    </a:ext>
                  </a:extLst>
                </a:gridCol>
                <a:gridCol w="953305">
                  <a:extLst>
                    <a:ext uri="{9D8B030D-6E8A-4147-A177-3AD203B41FA5}">
                      <a16:colId xmlns:a16="http://schemas.microsoft.com/office/drawing/2014/main" val="3262555280"/>
                    </a:ext>
                  </a:extLst>
                </a:gridCol>
                <a:gridCol w="1253182">
                  <a:extLst>
                    <a:ext uri="{9D8B030D-6E8A-4147-A177-3AD203B41FA5}">
                      <a16:colId xmlns:a16="http://schemas.microsoft.com/office/drawing/2014/main" val="133791933"/>
                    </a:ext>
                  </a:extLst>
                </a:gridCol>
              </a:tblGrid>
              <a:tr h="404329">
                <a:tc>
                  <a:txBody>
                    <a:bodyPr/>
                    <a:lstStyle/>
                    <a:p>
                      <a:r>
                        <a:rPr lang="fr-CA" sz="1600" dirty="0"/>
                        <a:t>a\b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825053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38544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873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157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08368-521D-46FF-A87F-38063469A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à trois variables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9D48BA-E0FC-4087-BFF7-097946B37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5707"/>
            <a:ext cx="10515600" cy="4351338"/>
          </a:xfrm>
        </p:spPr>
        <p:txBody>
          <a:bodyPr/>
          <a:lstStyle/>
          <a:p>
            <a:endParaRPr lang="fr-CA" dirty="0"/>
          </a:p>
          <a:p>
            <a:r>
              <a:rPr lang="fr-CA" dirty="0"/>
              <a:t>f(</a:t>
            </a:r>
            <a:r>
              <a:rPr lang="fr-CA" dirty="0" err="1"/>
              <a:t>a,b,c</a:t>
            </a:r>
            <a:r>
              <a:rPr lang="fr-CA" dirty="0"/>
              <a:t>)= ∑(2,57)+</a:t>
            </a:r>
            <a:r>
              <a:rPr lang="fr-CA" dirty="0">
                <a:solidFill>
                  <a:srgbClr val="C00000"/>
                </a:solidFill>
              </a:rPr>
              <a:t>∆(0,6)</a:t>
            </a:r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CA1907D3-7525-42A6-B9C2-9222C438E9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568260"/>
              </p:ext>
            </p:extLst>
          </p:nvPr>
        </p:nvGraphicFramePr>
        <p:xfrm>
          <a:off x="7551576" y="1833119"/>
          <a:ext cx="3701143" cy="1810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0465">
                  <a:extLst>
                    <a:ext uri="{9D8B030D-6E8A-4147-A177-3AD203B41FA5}">
                      <a16:colId xmlns:a16="http://schemas.microsoft.com/office/drawing/2014/main" val="4229380908"/>
                    </a:ext>
                  </a:extLst>
                </a:gridCol>
                <a:gridCol w="648993">
                  <a:extLst>
                    <a:ext uri="{9D8B030D-6E8A-4147-A177-3AD203B41FA5}">
                      <a16:colId xmlns:a16="http://schemas.microsoft.com/office/drawing/2014/main" val="1154561076"/>
                    </a:ext>
                  </a:extLst>
                </a:gridCol>
                <a:gridCol w="800545">
                  <a:extLst>
                    <a:ext uri="{9D8B030D-6E8A-4147-A177-3AD203B41FA5}">
                      <a16:colId xmlns:a16="http://schemas.microsoft.com/office/drawing/2014/main" val="2552946534"/>
                    </a:ext>
                  </a:extLst>
                </a:gridCol>
                <a:gridCol w="859533">
                  <a:extLst>
                    <a:ext uri="{9D8B030D-6E8A-4147-A177-3AD203B41FA5}">
                      <a16:colId xmlns:a16="http://schemas.microsoft.com/office/drawing/2014/main" val="1839960857"/>
                    </a:ext>
                  </a:extLst>
                </a:gridCol>
                <a:gridCol w="701607">
                  <a:extLst>
                    <a:ext uri="{9D8B030D-6E8A-4147-A177-3AD203B41FA5}">
                      <a16:colId xmlns:a16="http://schemas.microsoft.com/office/drawing/2014/main" val="2973466647"/>
                    </a:ext>
                  </a:extLst>
                </a:gridCol>
              </a:tblGrid>
              <a:tr h="661265">
                <a:tc>
                  <a:txBody>
                    <a:bodyPr/>
                    <a:lstStyle/>
                    <a:p>
                      <a:r>
                        <a:rPr lang="fr-CA" dirty="0"/>
                        <a:t>a\</a:t>
                      </a:r>
                      <a:r>
                        <a:rPr lang="fr-CA" dirty="0" err="1"/>
                        <a:t>bc</a:t>
                      </a:r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339299"/>
                  </a:ext>
                </a:extLst>
              </a:tr>
              <a:tr h="57480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066299"/>
                  </a:ext>
                </a:extLst>
              </a:tr>
              <a:tr h="57480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386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490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56ACD3-5132-4BA0-9E85-44AE2291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4 Variables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E499DC-A8DD-4374-A689-508A64CDD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183" y="1690688"/>
            <a:ext cx="10515600" cy="4351338"/>
          </a:xfrm>
        </p:spPr>
        <p:txBody>
          <a:bodyPr/>
          <a:lstStyle/>
          <a:p>
            <a:endParaRPr lang="fr-CA" dirty="0"/>
          </a:p>
          <a:p>
            <a:pPr marL="0" indent="0">
              <a:buNone/>
            </a:pPr>
            <a:r>
              <a:rPr lang="fr-CA" dirty="0"/>
              <a:t>f(</a:t>
            </a:r>
            <a:r>
              <a:rPr lang="fr-CA" dirty="0" err="1"/>
              <a:t>a,b,c,d</a:t>
            </a:r>
            <a:r>
              <a:rPr lang="fr-CA" dirty="0"/>
              <a:t>)=∑ (               )+∆(            )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4866CAB0-86A4-4E2D-B9E3-4500225FC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992586"/>
              </p:ext>
            </p:extLst>
          </p:nvPr>
        </p:nvGraphicFramePr>
        <p:xfrm>
          <a:off x="6666205" y="2049667"/>
          <a:ext cx="49846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6924">
                  <a:extLst>
                    <a:ext uri="{9D8B030D-6E8A-4147-A177-3AD203B41FA5}">
                      <a16:colId xmlns:a16="http://schemas.microsoft.com/office/drawing/2014/main" val="608411202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054685931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71775649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52222890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30064288"/>
                    </a:ext>
                  </a:extLst>
                </a:gridCol>
              </a:tblGrid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ab\cd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901382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2057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038353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101386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3671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259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56ACD3-5132-4BA0-9E85-44AE22910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683" y="472108"/>
            <a:ext cx="10515600" cy="755375"/>
          </a:xfrm>
        </p:spPr>
        <p:txBody>
          <a:bodyPr>
            <a:normAutofit/>
          </a:bodyPr>
          <a:lstStyle/>
          <a:p>
            <a:pPr algn="ctr"/>
            <a:r>
              <a:rPr lang="fr-CA" sz="2000" dirty="0">
                <a:solidFill>
                  <a:srgbClr val="C00000"/>
                </a:solidFill>
              </a:rPr>
              <a:t>Afficher 7 segments</a:t>
            </a:r>
            <a:br>
              <a:rPr lang="fr-CA" sz="2000" dirty="0">
                <a:solidFill>
                  <a:srgbClr val="C00000"/>
                </a:solidFill>
              </a:rPr>
            </a:br>
            <a:r>
              <a:rPr lang="fr-CA" sz="2000" dirty="0">
                <a:solidFill>
                  <a:srgbClr val="0070C0"/>
                </a:solidFill>
              </a:rPr>
              <a:t>Cas de segment A</a:t>
            </a:r>
            <a:endParaRPr lang="fr-CA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E499DC-A8DD-4374-A689-508A64CDD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569" y="1334466"/>
            <a:ext cx="10395992" cy="4351338"/>
          </a:xfrm>
        </p:spPr>
        <p:txBody>
          <a:bodyPr/>
          <a:lstStyle/>
          <a:p>
            <a:endParaRPr lang="fr-CA" dirty="0"/>
          </a:p>
          <a:p>
            <a:pPr marL="0" indent="0">
              <a:buNone/>
            </a:pPr>
            <a:endParaRPr lang="fr-CA" dirty="0"/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4866CAB0-86A4-4E2D-B9E3-4500225FC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948524"/>
              </p:ext>
            </p:extLst>
          </p:nvPr>
        </p:nvGraphicFramePr>
        <p:xfrm>
          <a:off x="6871208" y="680829"/>
          <a:ext cx="49846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6924">
                  <a:extLst>
                    <a:ext uri="{9D8B030D-6E8A-4147-A177-3AD203B41FA5}">
                      <a16:colId xmlns:a16="http://schemas.microsoft.com/office/drawing/2014/main" val="608411202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054685931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71775649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52222890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30064288"/>
                    </a:ext>
                  </a:extLst>
                </a:gridCol>
              </a:tblGrid>
              <a:tr h="356715">
                <a:tc>
                  <a:txBody>
                    <a:bodyPr/>
                    <a:lstStyle/>
                    <a:p>
                      <a:r>
                        <a:rPr lang="fr-CA" dirty="0"/>
                        <a:t>ab\cd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901382"/>
                  </a:ext>
                </a:extLst>
              </a:tr>
              <a:tr h="356715"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2057"/>
                  </a:ext>
                </a:extLst>
              </a:tr>
              <a:tr h="356715"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038353"/>
                  </a:ext>
                </a:extLst>
              </a:tr>
              <a:tr h="356715"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101386"/>
                  </a:ext>
                </a:extLst>
              </a:tr>
              <a:tr h="356715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367105"/>
                  </a:ext>
                </a:extLst>
              </a:tr>
            </a:tbl>
          </a:graphicData>
        </a:graphic>
      </p:graphicFrame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BEB5002D-44FF-46DB-827D-762E637EF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806433"/>
              </p:ext>
            </p:extLst>
          </p:nvPr>
        </p:nvGraphicFramePr>
        <p:xfrm>
          <a:off x="591378" y="365125"/>
          <a:ext cx="2941983" cy="6304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6835">
                  <a:extLst>
                    <a:ext uri="{9D8B030D-6E8A-4147-A177-3AD203B41FA5}">
                      <a16:colId xmlns:a16="http://schemas.microsoft.com/office/drawing/2014/main" val="360121994"/>
                    </a:ext>
                  </a:extLst>
                </a:gridCol>
                <a:gridCol w="397565">
                  <a:extLst>
                    <a:ext uri="{9D8B030D-6E8A-4147-A177-3AD203B41FA5}">
                      <a16:colId xmlns:a16="http://schemas.microsoft.com/office/drawing/2014/main" val="2596703069"/>
                    </a:ext>
                  </a:extLst>
                </a:gridCol>
                <a:gridCol w="387626">
                  <a:extLst>
                    <a:ext uri="{9D8B030D-6E8A-4147-A177-3AD203B41FA5}">
                      <a16:colId xmlns:a16="http://schemas.microsoft.com/office/drawing/2014/main" val="3854456166"/>
                    </a:ext>
                  </a:extLst>
                </a:gridCol>
                <a:gridCol w="327992">
                  <a:extLst>
                    <a:ext uri="{9D8B030D-6E8A-4147-A177-3AD203B41FA5}">
                      <a16:colId xmlns:a16="http://schemas.microsoft.com/office/drawing/2014/main" val="3677524681"/>
                    </a:ext>
                  </a:extLst>
                </a:gridCol>
                <a:gridCol w="337930">
                  <a:extLst>
                    <a:ext uri="{9D8B030D-6E8A-4147-A177-3AD203B41FA5}">
                      <a16:colId xmlns:a16="http://schemas.microsoft.com/office/drawing/2014/main" val="3250509777"/>
                    </a:ext>
                  </a:extLst>
                </a:gridCol>
                <a:gridCol w="303144">
                  <a:extLst>
                    <a:ext uri="{9D8B030D-6E8A-4147-A177-3AD203B41FA5}">
                      <a16:colId xmlns:a16="http://schemas.microsoft.com/office/drawing/2014/main" val="3793474913"/>
                    </a:ext>
                  </a:extLst>
                </a:gridCol>
                <a:gridCol w="303143">
                  <a:extLst>
                    <a:ext uri="{9D8B030D-6E8A-4147-A177-3AD203B41FA5}">
                      <a16:colId xmlns:a16="http://schemas.microsoft.com/office/drawing/2014/main" val="276960673"/>
                    </a:ext>
                  </a:extLst>
                </a:gridCol>
                <a:gridCol w="367748">
                  <a:extLst>
                    <a:ext uri="{9D8B030D-6E8A-4147-A177-3AD203B41FA5}">
                      <a16:colId xmlns:a16="http://schemas.microsoft.com/office/drawing/2014/main" val="32961419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105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365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014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601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264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69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937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045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376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634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301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552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497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92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656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669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>
                          <a:solidFill>
                            <a:srgbClr val="FF0000"/>
                          </a:solidFill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251642"/>
                  </a:ext>
                </a:extLst>
              </a:tr>
            </a:tbl>
          </a:graphicData>
        </a:graphic>
      </p:graphicFrame>
      <p:pic>
        <p:nvPicPr>
          <p:cNvPr id="1026" name="Picture 2" descr="Maximum number on 7-segment display using N segments : Recursive -  GeeksforGeeks">
            <a:extLst>
              <a:ext uri="{FF2B5EF4-FFF2-40B4-BE49-F238E27FC236}">
                <a16:creationId xmlns:a16="http://schemas.microsoft.com/office/drawing/2014/main" id="{0365369F-5927-44A3-B94A-71AFD6AF2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857" y="2616612"/>
            <a:ext cx="2701576" cy="191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ven-segment display character representations - Wikipedia">
            <a:extLst>
              <a:ext uri="{FF2B5EF4-FFF2-40B4-BE49-F238E27FC236}">
                <a16:creationId xmlns:a16="http://schemas.microsoft.com/office/drawing/2014/main" id="{DA6F4F95-4B0F-49CD-8BB9-A16EAB4AB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04" y="1314279"/>
            <a:ext cx="1980496" cy="198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8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56ACD3-5132-4BA0-9E85-44AE2291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4 Variables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Segment 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E499DC-A8DD-4374-A689-508A64CDD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96" y="1690688"/>
            <a:ext cx="10515600" cy="4351338"/>
          </a:xfrm>
        </p:spPr>
        <p:txBody>
          <a:bodyPr/>
          <a:lstStyle/>
          <a:p>
            <a:endParaRPr lang="fr-CA" dirty="0"/>
          </a:p>
          <a:p>
            <a:pPr marL="0" indent="0">
              <a:buNone/>
            </a:pPr>
            <a:r>
              <a:rPr lang="fr-CA" sz="1800" dirty="0"/>
              <a:t>f(</a:t>
            </a:r>
            <a:r>
              <a:rPr lang="fr-CA" sz="1800" dirty="0" err="1"/>
              <a:t>a,b,c,d</a:t>
            </a:r>
            <a:r>
              <a:rPr lang="fr-CA" sz="1800" dirty="0"/>
              <a:t>)=∑ (12,13,11,10)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4866CAB0-86A4-4E2D-B9E3-4500225FC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17691"/>
              </p:ext>
            </p:extLst>
          </p:nvPr>
        </p:nvGraphicFramePr>
        <p:xfrm>
          <a:off x="5838891" y="1775969"/>
          <a:ext cx="49846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6924">
                  <a:extLst>
                    <a:ext uri="{9D8B030D-6E8A-4147-A177-3AD203B41FA5}">
                      <a16:colId xmlns:a16="http://schemas.microsoft.com/office/drawing/2014/main" val="608411202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054685931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71775649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522228900"/>
                    </a:ext>
                  </a:extLst>
                </a:gridCol>
                <a:gridCol w="996924">
                  <a:extLst>
                    <a:ext uri="{9D8B030D-6E8A-4147-A177-3AD203B41FA5}">
                      <a16:colId xmlns:a16="http://schemas.microsoft.com/office/drawing/2014/main" val="330064288"/>
                    </a:ext>
                  </a:extLst>
                </a:gridCol>
              </a:tblGrid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ab\cd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901382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2057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038353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101386"/>
                  </a:ext>
                </a:extLst>
              </a:tr>
              <a:tr h="350765"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3671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99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325" y="412410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10491"/>
              </p:ext>
            </p:extLst>
          </p:nvPr>
        </p:nvGraphicFramePr>
        <p:xfrm>
          <a:off x="6400800" y="2140984"/>
          <a:ext cx="3735510" cy="2412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5261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648943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7287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1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18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32C34BF-1759-403D-B45E-4E329CE3148E}"/>
              </a:ext>
            </a:extLst>
          </p:cNvPr>
          <p:cNvSpPr/>
          <p:nvPr/>
        </p:nvSpPr>
        <p:spPr>
          <a:xfrm>
            <a:off x="1096201" y="2559863"/>
            <a:ext cx="3545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dirty="0"/>
              <a:t>f(</a:t>
            </a:r>
            <a:r>
              <a:rPr lang="fr-CA" dirty="0" err="1"/>
              <a:t>a,b,c,d</a:t>
            </a:r>
            <a:r>
              <a:rPr lang="fr-CA" dirty="0"/>
              <a:t>)=∑ (0,1,2,6,8,9,10)</a:t>
            </a:r>
          </a:p>
        </p:txBody>
      </p:sp>
    </p:spTree>
    <p:extLst>
      <p:ext uri="{BB962C8B-B14F-4D97-AF65-F5344CB8AC3E}">
        <p14:creationId xmlns:p14="http://schemas.microsoft.com/office/powerpoint/2010/main" val="167542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325" y="412410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459492"/>
              </p:ext>
            </p:extLst>
          </p:nvPr>
        </p:nvGraphicFramePr>
        <p:xfrm>
          <a:off x="6400800" y="2140984"/>
          <a:ext cx="3735510" cy="2412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5261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648943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747102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7287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1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18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8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b="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420801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8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32C34BF-1759-403D-B45E-4E329CE3148E}"/>
              </a:ext>
            </a:extLst>
          </p:cNvPr>
          <p:cNvSpPr/>
          <p:nvPr/>
        </p:nvSpPr>
        <p:spPr>
          <a:xfrm>
            <a:off x="1096200" y="2559863"/>
            <a:ext cx="46138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dirty="0"/>
              <a:t>f(</a:t>
            </a:r>
            <a:r>
              <a:rPr lang="fr-CA" dirty="0" err="1"/>
              <a:t>a,b,c,d</a:t>
            </a:r>
            <a:r>
              <a:rPr lang="fr-CA" dirty="0"/>
              <a:t>)=∑ (                                                            )</a:t>
            </a:r>
          </a:p>
        </p:txBody>
      </p:sp>
    </p:spTree>
    <p:extLst>
      <p:ext uri="{BB962C8B-B14F-4D97-AF65-F5344CB8AC3E}">
        <p14:creationId xmlns:p14="http://schemas.microsoft.com/office/powerpoint/2010/main" val="16269945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531</Words>
  <Application>Microsoft Office PowerPoint</Application>
  <PresentationFormat>Grand écran</PresentationFormat>
  <Paragraphs>298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Simplification des fonctions non parfaitement définies f(a,b,c)=∑(0,2,3,7+∆(7) a: manger manger homard b: boire de la bière d:médicamment </vt:lpstr>
      <vt:lpstr>Table de Karnaugh Deux variables</vt:lpstr>
      <vt:lpstr>Table de Karnaugh Deux variables</vt:lpstr>
      <vt:lpstr>Karnaugh à trois variables</vt:lpstr>
      <vt:lpstr>Karnaugh 4 Variables</vt:lpstr>
      <vt:lpstr>Afficher 7 segments Cas de segment A</vt:lpstr>
      <vt:lpstr>Karnaugh 4 Variables Segment E</vt:lpstr>
      <vt:lpstr>Karnaugh 4 variables (sphère)</vt:lpstr>
      <vt:lpstr>Karnaugh 4 variables (sphère)</vt:lpstr>
      <vt:lpstr>Karnaugh 4 variables (sphère)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Jalal Almhana</dc:creator>
  <cp:lastModifiedBy>Jalal Almhana</cp:lastModifiedBy>
  <cp:revision>75</cp:revision>
  <dcterms:created xsi:type="dcterms:W3CDTF">2020-10-16T14:46:44Z</dcterms:created>
  <dcterms:modified xsi:type="dcterms:W3CDTF">2020-11-18T02:15:54Z</dcterms:modified>
</cp:coreProperties>
</file>